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2" r:id="rId4"/>
    <p:sldId id="283" r:id="rId5"/>
    <p:sldId id="272" r:id="rId6"/>
    <p:sldId id="273" r:id="rId7"/>
    <p:sldId id="271" r:id="rId8"/>
    <p:sldId id="275" r:id="rId9"/>
    <p:sldId id="284" r:id="rId10"/>
    <p:sldId id="285" r:id="rId11"/>
    <p:sldId id="286" r:id="rId12"/>
    <p:sldId id="276" r:id="rId13"/>
    <p:sldId id="277" r:id="rId14"/>
    <p:sldId id="278" r:id="rId15"/>
    <p:sldId id="287" r:id="rId16"/>
    <p:sldId id="288" r:id="rId17"/>
    <p:sldId id="289" r:id="rId18"/>
    <p:sldId id="290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>
        <p:scale>
          <a:sx n="75" d="100"/>
          <a:sy n="75" d="100"/>
        </p:scale>
        <p:origin x="-10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4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8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2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6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60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30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90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3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4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3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9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8D72A-B230-4A9C-87D6-32FC4682D0C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08D5-6DBC-45CB-99C4-80C2F5D9C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4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7795"/>
            <a:ext cx="7772400" cy="3032167"/>
          </a:xfrm>
        </p:spPr>
        <p:txBody>
          <a:bodyPr>
            <a:normAutofit/>
          </a:bodyPr>
          <a:lstStyle/>
          <a:p>
            <a:r>
              <a:rPr lang="ru-RU" sz="4400" b="1" dirty="0"/>
              <a:t>Регламент организации и проведения итогового устного собеседования по русскому языку в 9 классе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0890" y="4929131"/>
            <a:ext cx="6858000" cy="16557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Организационные аспекты апробации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915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07524"/>
            <a:ext cx="7886700" cy="466943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 сутки</a:t>
            </a:r>
          </a:p>
          <a:p>
            <a:r>
              <a:rPr lang="ru-RU" dirty="0" smtClean="0"/>
              <a:t>определение аудиторий - отв. орг.</a:t>
            </a:r>
          </a:p>
          <a:p>
            <a:r>
              <a:rPr lang="ru-RU" dirty="0" smtClean="0"/>
              <a:t>Распределение </a:t>
            </a:r>
            <a:r>
              <a:rPr lang="ru-RU" dirty="0" err="1" smtClean="0"/>
              <a:t>участн</a:t>
            </a:r>
            <a:r>
              <a:rPr lang="ru-RU" dirty="0" smtClean="0"/>
              <a:t>. И работников По аудитор. – </a:t>
            </a:r>
            <a:r>
              <a:rPr lang="ru-RU" dirty="0" err="1" smtClean="0"/>
              <a:t>отв</a:t>
            </a:r>
            <a:r>
              <a:rPr lang="ru-RU" dirty="0" smtClean="0"/>
              <a:t> орг.</a:t>
            </a:r>
          </a:p>
          <a:p>
            <a:r>
              <a:rPr lang="ru-RU" dirty="0" smtClean="0"/>
              <a:t>АРМы (средства записи ответов), тестовая запись – </a:t>
            </a:r>
            <a:r>
              <a:rPr lang="ru-RU" dirty="0" err="1" smtClean="0"/>
              <a:t>тех.спец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рабочее место </a:t>
            </a:r>
            <a:r>
              <a:rPr lang="ru-RU" dirty="0" err="1" smtClean="0"/>
              <a:t>отв.орг</a:t>
            </a:r>
            <a:r>
              <a:rPr lang="ru-RU" dirty="0" smtClean="0"/>
              <a:t>. (Интернет, принтер, бумага) – тех. Спец.</a:t>
            </a:r>
          </a:p>
          <a:p>
            <a:r>
              <a:rPr lang="ru-RU" dirty="0" smtClean="0"/>
              <a:t>Установка ПО, подготовка списка, форм и протоколов – тех. Спец.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01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материалов ИС за 30 мин.(тех. Спец. и отв. орг.)</a:t>
            </a:r>
          </a:p>
          <a:p>
            <a:r>
              <a:rPr lang="ru-RU" dirty="0" smtClean="0"/>
              <a:t>Выдача материалов экзаменатору-собеседнику, эксперту, организатору вне ауд. за 15 мин. (отв. Орг.)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00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4990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Процедура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02267"/>
            <a:ext cx="7886700" cy="497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Организатор вне аудитории приглашает участника</a:t>
            </a:r>
          </a:p>
          <a:p>
            <a:pPr marL="0" indent="0">
              <a:buNone/>
            </a:pPr>
            <a:r>
              <a:rPr lang="ru-RU" b="1" dirty="0" smtClean="0"/>
              <a:t>В аудитории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Участник перед ответом на вопросы называет ФИО и № вопроса и варианта при ответе.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Экзаменатор-собеседник </a:t>
            </a:r>
            <a:r>
              <a:rPr lang="ru-RU" sz="2400" dirty="0"/>
              <a:t>задает вопросы и заполняет ведомость учета проведения ИС в аудитории (время начала и окончания собеседования</a:t>
            </a:r>
            <a:r>
              <a:rPr lang="ru-RU" sz="2400" dirty="0" smtClean="0"/>
              <a:t>).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/>
              <a:t>Ведение поточной аудиозаписи.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Эксперт </a:t>
            </a:r>
            <a:r>
              <a:rPr lang="ru-RU" sz="2400" dirty="0"/>
              <a:t>оценивает участника и заносит результаты в протоколы эксперта для оценивания ответов участников ИС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Организатор провожает </a:t>
            </a:r>
            <a:r>
              <a:rPr lang="ru-RU" b="1" dirty="0" smtClean="0"/>
              <a:t>участника. Приглашает </a:t>
            </a:r>
            <a:r>
              <a:rPr lang="ru-RU" b="1" dirty="0"/>
              <a:t>другого участника.</a:t>
            </a:r>
          </a:p>
        </p:txBody>
      </p:sp>
    </p:spTree>
    <p:extLst>
      <p:ext uri="{BB962C8B-B14F-4D97-AF65-F5344CB8AC3E}">
        <p14:creationId xmlns:p14="http://schemas.microsoft.com/office/powerpoint/2010/main" val="277212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00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Завершение ИС в аудитории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39800"/>
            <a:ext cx="7886700" cy="5237163"/>
          </a:xfrm>
        </p:spPr>
        <p:txBody>
          <a:bodyPr>
            <a:normAutofit lnSpcReduction="10000"/>
          </a:bodyPr>
          <a:lstStyle/>
          <a:p>
            <a:pPr marL="0" indent="-1404000">
              <a:buNone/>
            </a:pPr>
            <a:r>
              <a:rPr lang="ru-RU" b="1" dirty="0"/>
              <a:t>Эксперт </a:t>
            </a:r>
            <a:r>
              <a:rPr lang="ru-RU" sz="2000" dirty="0"/>
              <a:t>упаковывает протоколы для оценивания ответов участников ИС в доставочный конверт и передает его экзаменатору-собеседнику </a:t>
            </a:r>
            <a:r>
              <a:rPr lang="ru-RU" sz="2000" dirty="0" smtClean="0"/>
              <a:t>.</a:t>
            </a:r>
          </a:p>
          <a:p>
            <a:pPr marL="0" indent="-1404000">
              <a:buNone/>
            </a:pPr>
            <a:endParaRPr lang="ru-RU" sz="2000" dirty="0"/>
          </a:p>
          <a:p>
            <a:pPr marL="0" indent="-1404000">
              <a:buNone/>
            </a:pPr>
            <a:r>
              <a:rPr lang="ru-RU" b="1" dirty="0"/>
              <a:t>Экзаменатор-собеседник </a:t>
            </a:r>
            <a:r>
              <a:rPr lang="ru-RU" sz="2000" dirty="0" smtClean="0"/>
              <a:t>собирает </a:t>
            </a:r>
            <a:r>
              <a:rPr lang="ru-RU" sz="2000" dirty="0"/>
              <a:t>все материалы, использовавшиеся для проведения ИС, а также конверт с протоколами  для оценивания ответов участников ИС и передает ответственному организатору ОО в </a:t>
            </a:r>
            <a:r>
              <a:rPr lang="ru-RU" sz="2000" dirty="0" smtClean="0"/>
              <a:t>штабе</a:t>
            </a:r>
          </a:p>
          <a:p>
            <a:pPr marL="0" indent="-1404000">
              <a:buNone/>
            </a:pPr>
            <a:endParaRPr lang="ru-RU" sz="2000" dirty="0"/>
          </a:p>
          <a:p>
            <a:pPr marL="0" indent="-1404000">
              <a:buNone/>
            </a:pPr>
            <a:r>
              <a:rPr lang="ru-RU" b="1" dirty="0" smtClean="0"/>
              <a:t>Технический </a:t>
            </a:r>
            <a:r>
              <a:rPr lang="ru-RU" b="1" dirty="0"/>
              <a:t>специалист </a:t>
            </a:r>
            <a:endParaRPr lang="ru-RU" b="1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сохраняет </a:t>
            </a:r>
            <a:r>
              <a:rPr lang="ru-RU" sz="2000" dirty="0"/>
              <a:t>на </a:t>
            </a:r>
            <a:r>
              <a:rPr lang="ru-RU" sz="2000" dirty="0" err="1"/>
              <a:t>флеш</a:t>
            </a:r>
            <a:r>
              <a:rPr lang="ru-RU" sz="2000" dirty="0"/>
              <a:t> –накопитель  аудиозапись  ИС и передает ее ответственному организатору ОО</a:t>
            </a:r>
            <a:r>
              <a:rPr lang="ru-RU" sz="2000" dirty="0" smtClean="0"/>
              <a:t>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переносит </a:t>
            </a:r>
            <a:r>
              <a:rPr lang="ru-RU" sz="2000" dirty="0"/>
              <a:t>результаты ИС из протоколов экспертов для оценивания ответов участников ИС в специализированную форму для внесения информации из протоколов оценивания ИС</a:t>
            </a:r>
          </a:p>
        </p:txBody>
      </p:sp>
    </p:spTree>
    <p:extLst>
      <p:ext uri="{BB962C8B-B14F-4D97-AF65-F5344CB8AC3E}">
        <p14:creationId xmlns:p14="http://schemas.microsoft.com/office/powerpoint/2010/main" val="2719834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61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Завершение ИС в </a:t>
            </a:r>
            <a:r>
              <a:rPr lang="ru-RU" b="1" dirty="0" smtClean="0"/>
              <a:t>штабе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821267"/>
            <a:ext cx="8644466" cy="53556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Ответственный </a:t>
            </a:r>
            <a:r>
              <a:rPr lang="ru-RU" b="1" dirty="0"/>
              <a:t>организатор ОО передает в </a:t>
            </a:r>
            <a:r>
              <a:rPr lang="ru-RU" b="1" dirty="0" smtClean="0"/>
              <a:t>РЦОИ</a:t>
            </a:r>
          </a:p>
          <a:p>
            <a:pPr marL="0" indent="0">
              <a:buNone/>
            </a:pPr>
            <a:r>
              <a:rPr lang="ru-RU" sz="2000" b="1" dirty="0"/>
              <a:t>На электронном носителе или по защищенному </a:t>
            </a:r>
            <a:r>
              <a:rPr lang="ru-RU" sz="2000" b="1" dirty="0" smtClean="0"/>
              <a:t>каналу </a:t>
            </a:r>
            <a:r>
              <a:rPr lang="ru-RU" sz="2000" b="1" dirty="0"/>
              <a:t>связи: </a:t>
            </a:r>
            <a:endParaRPr lang="ru-RU" sz="2000" b="1" dirty="0" smtClean="0"/>
          </a:p>
          <a:p>
            <a:r>
              <a:rPr lang="ru-RU" sz="2000" dirty="0"/>
              <a:t>специализированную форму для внесения информации из протоколов оценивания ИС; </a:t>
            </a:r>
            <a:endParaRPr lang="ru-RU" sz="2000" dirty="0" smtClean="0"/>
          </a:p>
          <a:p>
            <a:r>
              <a:rPr lang="ru-RU" sz="2000" dirty="0" smtClean="0"/>
              <a:t>аудиозаписи </a:t>
            </a:r>
            <a:r>
              <a:rPr lang="ru-RU" sz="2000" dirty="0"/>
              <a:t>ответов участников ИС; </a:t>
            </a:r>
            <a:endParaRPr lang="ru-RU" sz="2000" dirty="0" smtClean="0"/>
          </a:p>
          <a:p>
            <a:r>
              <a:rPr lang="ru-RU" sz="2000" dirty="0" smtClean="0"/>
              <a:t>журналы </a:t>
            </a:r>
            <a:r>
              <a:rPr lang="ru-RU" sz="2000" dirty="0"/>
              <a:t>проведения опытной эксплуатации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На бумажных носителях</a:t>
            </a:r>
            <a:r>
              <a:rPr lang="ru-RU" sz="2000" b="1" dirty="0" smtClean="0"/>
              <a:t>:</a:t>
            </a:r>
          </a:p>
          <a:p>
            <a:r>
              <a:rPr lang="ru-RU" sz="2000" dirty="0" smtClean="0"/>
              <a:t>ведомости </a:t>
            </a:r>
            <a:r>
              <a:rPr lang="ru-RU" sz="2000" dirty="0"/>
              <a:t>учета проведения ИС в аудиториях; </a:t>
            </a:r>
          </a:p>
          <a:p>
            <a:r>
              <a:rPr lang="ru-RU" sz="2000" dirty="0" smtClean="0"/>
              <a:t>протоколы </a:t>
            </a:r>
            <a:r>
              <a:rPr lang="ru-RU" sz="2000" dirty="0"/>
              <a:t>экспертов для оценивания ответов участников ИС; </a:t>
            </a:r>
            <a:endParaRPr lang="ru-RU" sz="2000" dirty="0" smtClean="0"/>
          </a:p>
          <a:p>
            <a:r>
              <a:rPr lang="ru-RU" sz="2000" dirty="0" smtClean="0"/>
              <a:t>журналы </a:t>
            </a:r>
            <a:r>
              <a:rPr lang="ru-RU" sz="2000" dirty="0"/>
              <a:t>проведения опытной </a:t>
            </a:r>
            <a:r>
              <a:rPr lang="ru-RU" sz="2000" dirty="0" smtClean="0"/>
              <a:t>эксплуатации.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534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" y="139700"/>
            <a:ext cx="8798215" cy="603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75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08" y="225888"/>
            <a:ext cx="8699492" cy="64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12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00" y="-228600"/>
            <a:ext cx="8613346" cy="707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98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" y="365126"/>
            <a:ext cx="8685661" cy="617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20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1618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График проведения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Дата проведения процедуры </a:t>
            </a:r>
            <a:r>
              <a:rPr lang="ru-RU" dirty="0" smtClean="0"/>
              <a:t>ИС: 14-16 февраля 2018 </a:t>
            </a:r>
            <a:r>
              <a:rPr lang="ru-RU" dirty="0"/>
              <a:t>года. </a:t>
            </a:r>
          </a:p>
          <a:p>
            <a:r>
              <a:rPr lang="ru-RU" dirty="0"/>
              <a:t>Время </a:t>
            </a:r>
            <a:r>
              <a:rPr lang="ru-RU" dirty="0" smtClean="0"/>
              <a:t>проведения </a:t>
            </a:r>
            <a:r>
              <a:rPr lang="ru-RU" dirty="0"/>
              <a:t>процедуры итогового собеседования: </a:t>
            </a:r>
            <a:r>
              <a:rPr lang="ru-RU" dirty="0" smtClean="0"/>
              <a:t>с 9:00</a:t>
            </a:r>
            <a:r>
              <a:rPr lang="ru-RU" dirty="0"/>
              <a:t> </a:t>
            </a:r>
            <a:r>
              <a:rPr lang="ru-RU" dirty="0" smtClean="0"/>
              <a:t>до 14.00 час.</a:t>
            </a:r>
          </a:p>
          <a:p>
            <a:r>
              <a:rPr lang="ru-RU" dirty="0" smtClean="0"/>
              <a:t>Время выполнения ИС для каждого участника: 15 мин (+ 30 для ОВЗ)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4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8643938" cy="500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Организационные модели оценивания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2857500" cy="542925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u="sng" smtClean="0"/>
              <a:t>1 модель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715125" y="1357313"/>
            <a:ext cx="2614613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10245" name="Picture 2" descr="http://gym1558sv.mskobr.ru/images/647021_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071688"/>
            <a:ext cx="149383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Прямоугольник 7"/>
          <p:cNvSpPr>
            <a:spLocks noChangeArrowheads="1"/>
          </p:cNvSpPr>
          <p:nvPr/>
        </p:nvSpPr>
        <p:spPr bwMode="auto">
          <a:xfrm>
            <a:off x="214313" y="3786188"/>
            <a:ext cx="2714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Оценка экспертом в процессе ответа. </a:t>
            </a:r>
          </a:p>
          <a:p>
            <a:r>
              <a:rPr lang="ru-RU" altLang="ru-RU"/>
              <a:t>При необходимости ответов отдельных участников повторно прослушиваются и оцениваются.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286125" y="1143000"/>
            <a:ext cx="2786063" cy="557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u="sng" dirty="0">
                <a:latin typeface="+mn-lt"/>
                <a:cs typeface="+mn-cs"/>
              </a:rPr>
              <a:t>2 модель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0248" name="AutoShape 4" descr="https://www.wikihow.com/images_en/thumb/9/9d/Evaluate-Teamwork-in-a-Business-Step-10.jpg/v4-728px-Evaluate-Teamwork-in-a-Business-Step-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0249" name="AutoShape 6" descr="https://novikova-lends5-ulybka.edumsko.ru/uploads/3000/7465/persona/folders/0_9dfc3_b0eeea4d_XL.png?14752286456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0250" name="Прямоугольник 12"/>
          <p:cNvSpPr>
            <a:spLocks noChangeArrowheads="1"/>
          </p:cNvSpPr>
          <p:nvPr/>
        </p:nvSpPr>
        <p:spPr bwMode="auto">
          <a:xfrm>
            <a:off x="3429000" y="3786188"/>
            <a:ext cx="25717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Оценка экспертом после окончания </a:t>
            </a:r>
          </a:p>
          <a:p>
            <a:r>
              <a:rPr lang="ru-RU" altLang="ru-RU"/>
              <a:t>собеседования. Присутствие эксперта в аудитории не требуется. 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143625" y="1143000"/>
            <a:ext cx="2857500" cy="557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u="sng" dirty="0">
                <a:latin typeface="+mn-lt"/>
                <a:cs typeface="+mn-cs"/>
              </a:rPr>
              <a:t>3 модель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0252" name="Прямоугольник 14"/>
          <p:cNvSpPr>
            <a:spLocks noChangeArrowheads="1"/>
          </p:cNvSpPr>
          <p:nvPr/>
        </p:nvSpPr>
        <p:spPr bwMode="auto">
          <a:xfrm>
            <a:off x="6429375" y="3143250"/>
            <a:ext cx="208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смешанная модель</a:t>
            </a:r>
          </a:p>
        </p:txBody>
      </p:sp>
      <p:pic>
        <p:nvPicPr>
          <p:cNvPr id="10253" name="Picture 2" descr="http://gym1558sv.mskobr.ru/images/647021_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071688"/>
            <a:ext cx="149383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8" descr="http://ariadna-tver.ru/wp-content/uploads/2015/10/repetitor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143125"/>
            <a:ext cx="849312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55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08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Расчет ресурсов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906463"/>
          <a:ext cx="78867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7217"/>
                <a:gridCol w="6449483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аудитория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чел (экзаменатор-собеседник+ эксперт)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компьютер с микрофоном /диктофон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минут = 1 участник ( 4 участника – 1 час)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23533" y="2108200"/>
            <a:ext cx="377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ИТОГО : 1 класс 28 человек = 7 часов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0825" y="2810934"/>
            <a:ext cx="361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Организация процедуры: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287868" y="3412066"/>
          <a:ext cx="8695266" cy="2116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673"/>
                <a:gridCol w="1079250"/>
                <a:gridCol w="1465213"/>
                <a:gridCol w="3648128"/>
                <a:gridCol w="1485002"/>
              </a:tblGrid>
              <a:tr h="465667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4 урока – время проведения (3,5 часов)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аудитории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 экзаменатора -  собеседника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 эксперта</a:t>
                      </a:r>
                      <a:endParaRPr lang="ru-RU" dirty="0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аудитории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экзаменатора -  собеседника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эксперта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 аудиторий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экзаменаторов -  собеседников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экспертов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……………………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………………………………………………………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……………………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19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84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Кадровое обеспечение ИС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39800"/>
            <a:ext cx="7886700" cy="52371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Ответственный организатор в ОО </a:t>
            </a:r>
            <a:r>
              <a:rPr lang="ru-RU" dirty="0" smtClean="0"/>
              <a:t>– директор или заместитель директора</a:t>
            </a:r>
          </a:p>
          <a:p>
            <a:pPr marL="0" indent="0">
              <a:buNone/>
            </a:pPr>
            <a:r>
              <a:rPr lang="ru-RU" b="1" dirty="0" smtClean="0"/>
              <a:t>Организатор вне аудитории </a:t>
            </a:r>
            <a:r>
              <a:rPr lang="ru-RU" dirty="0" smtClean="0"/>
              <a:t>– работник ОО</a:t>
            </a:r>
          </a:p>
          <a:p>
            <a:pPr marL="0" indent="0">
              <a:buNone/>
            </a:pPr>
            <a:r>
              <a:rPr lang="ru-RU" b="1" dirty="0" smtClean="0"/>
              <a:t>Технический специалист</a:t>
            </a:r>
            <a:r>
              <a:rPr lang="ru-RU" dirty="0" smtClean="0"/>
              <a:t> – учителя, владеющие навыками работы с ПК</a:t>
            </a:r>
          </a:p>
          <a:p>
            <a:pPr marL="0" indent="0">
              <a:buNone/>
            </a:pPr>
            <a:r>
              <a:rPr lang="ru-RU" b="1" dirty="0" smtClean="0"/>
              <a:t>Экзаменатор-собеседник – </a:t>
            </a:r>
            <a:r>
              <a:rPr lang="ru-RU" dirty="0" smtClean="0"/>
              <a:t>учитель с высшим образованием и коммуникативными навыками</a:t>
            </a:r>
          </a:p>
          <a:p>
            <a:pPr marL="0" indent="0">
              <a:buNone/>
            </a:pPr>
            <a:r>
              <a:rPr lang="ru-RU" b="1" dirty="0" smtClean="0"/>
              <a:t>Эксперт – </a:t>
            </a:r>
            <a:r>
              <a:rPr lang="ru-RU" dirty="0" smtClean="0"/>
              <a:t>учителя русского языка и литературы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7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08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Технические ресурсы ОО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620265"/>
              </p:ext>
            </p:extLst>
          </p:nvPr>
        </p:nvGraphicFramePr>
        <p:xfrm>
          <a:off x="628650" y="1244599"/>
          <a:ext cx="7886700" cy="3964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3350"/>
                <a:gridCol w="3943350"/>
              </a:tblGrid>
              <a:tr h="17142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Компьютер с подключением к сети Интернет и установленным ПО «Результаты итогового собеседования»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2000" dirty="0" smtClean="0"/>
                        <a:t>получение материалов для проведения ИС с федерального ресурса,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2000" dirty="0" smtClean="0"/>
                        <a:t>внесение результатов ИС,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2000" dirty="0" smtClean="0"/>
                        <a:t>взаимодействие с РЦОИ </a:t>
                      </a:r>
                      <a:endParaRPr lang="ru-RU" sz="2000" dirty="0"/>
                    </a:p>
                  </a:txBody>
                  <a:tcPr/>
                </a:tc>
              </a:tr>
              <a:tr h="7500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Принтер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распечатка материалов для проведения ИС и форм </a:t>
                      </a:r>
                      <a:endParaRPr lang="ru-RU" sz="2000" dirty="0"/>
                    </a:p>
                  </a:txBody>
                  <a:tcPr/>
                </a:tc>
              </a:tr>
              <a:tr h="7500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Компьютер + микрофон/ диктофон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запись беседы участника с экзаменатором-собеседником </a:t>
                      </a:r>
                      <a:endParaRPr lang="ru-RU" sz="2000" dirty="0"/>
                    </a:p>
                  </a:txBody>
                  <a:tcPr/>
                </a:tc>
              </a:tr>
              <a:tr h="750004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Флеш</a:t>
                      </a:r>
                      <a:r>
                        <a:rPr lang="ru-RU" sz="2000" dirty="0" smtClean="0"/>
                        <a:t>-накопитель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сбор ответов участников ИС, передача данных в РЦОИ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41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00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Доставка материалов ИС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0382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 схема </a:t>
            </a:r>
            <a:r>
              <a:rPr lang="ru-RU" dirty="0" smtClean="0"/>
              <a:t>– портал используемый при проведении итогового сочинения</a:t>
            </a:r>
          </a:p>
          <a:p>
            <a:pPr marL="0" indent="0">
              <a:buNone/>
            </a:pPr>
            <a:r>
              <a:rPr lang="ru-RU" b="1" dirty="0" smtClean="0"/>
              <a:t>2 схема </a:t>
            </a:r>
            <a:r>
              <a:rPr lang="ru-RU" dirty="0" smtClean="0"/>
              <a:t>– личный кабинет ОО, используемый при ВПР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Доставка за </a:t>
            </a:r>
            <a:r>
              <a:rPr lang="ru-RU" b="1" dirty="0" smtClean="0"/>
              <a:t>30 минут </a:t>
            </a:r>
            <a:r>
              <a:rPr lang="ru-RU" dirty="0" smtClean="0"/>
              <a:t>по часовым поясам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10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694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Документы на сопровождение ИС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70965"/>
              </p:ext>
            </p:extLst>
          </p:nvPr>
        </p:nvGraphicFramePr>
        <p:xfrm>
          <a:off x="628650" y="1066800"/>
          <a:ext cx="7886700" cy="459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0683"/>
                <a:gridCol w="5806017"/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В ОО из РЦОИ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Список участников ИС</a:t>
                      </a:r>
                      <a:endParaRPr lang="ru-RU" dirty="0"/>
                    </a:p>
                  </a:txBody>
                  <a:tcPr/>
                </a:tc>
              </a:tr>
              <a:tr h="6011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Специализированная форма для внесения информации из протоколов оценивания ИС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sz="2800" dirty="0" smtClean="0"/>
                        <a:t>В аудиторию проведения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 для чтения, карточки с темами беседы на выбор и планами беседы (по 2 экз.)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Карточки экзаменатора-собеседника по каждой теме беседы (по каждой теме).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Ведомость учета проведения ИС в аудитории  (1 на ауд.)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и протоколы эксперта для оценивания ответов участников ИС (на каждого участника)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Конверты для упаковки протоколов эксперта для оценивания ответов участников ИС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штаб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Специализированная форма для внесения информации из протоколов оценивания ИС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0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организационно-распорядительной документации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Назначение специалистов (ответственный, технический, дежурные, экзаменатор, эксперт)</a:t>
            </a:r>
          </a:p>
          <a:p>
            <a:r>
              <a:rPr lang="ru-RU" dirty="0" smtClean="0"/>
              <a:t>Определение модели</a:t>
            </a:r>
          </a:p>
          <a:p>
            <a:r>
              <a:rPr lang="ru-RU" dirty="0" smtClean="0"/>
              <a:t>Назначение аудиторий, штаба</a:t>
            </a:r>
          </a:p>
          <a:p>
            <a:r>
              <a:rPr lang="ru-RU" dirty="0" smtClean="0"/>
              <a:t>Описать этапы подготовки и проведения, внесения и отправки результатов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258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765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Регламент организации и проведения итогового устного собеседования по русскому языку в 9 классе</vt:lpstr>
      <vt:lpstr>График проведения ИС</vt:lpstr>
      <vt:lpstr>Организационные модели оценивания</vt:lpstr>
      <vt:lpstr>Расчет ресурсов</vt:lpstr>
      <vt:lpstr>Кадровое обеспечение ИС</vt:lpstr>
      <vt:lpstr>Технические ресурсы ОО</vt:lpstr>
      <vt:lpstr>Доставка материалов ИС</vt:lpstr>
      <vt:lpstr>Документы на сопровождение ИС</vt:lpstr>
      <vt:lpstr>Подготовка организационно-распорядительной документации ОО</vt:lpstr>
      <vt:lpstr>Подготовка к ИС</vt:lpstr>
      <vt:lpstr>Проведение ИС</vt:lpstr>
      <vt:lpstr>Процедура</vt:lpstr>
      <vt:lpstr>Завершение ИС в аудитории</vt:lpstr>
      <vt:lpstr>Завершение ИС в штабе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аспекты ГИА 9, 11 в 2018 г.</dc:title>
  <dc:creator>Елена Ковина</dc:creator>
  <cp:lastModifiedBy>Халтурина</cp:lastModifiedBy>
  <cp:revision>42</cp:revision>
  <dcterms:created xsi:type="dcterms:W3CDTF">2017-11-29T11:55:06Z</dcterms:created>
  <dcterms:modified xsi:type="dcterms:W3CDTF">2018-01-16T04:34:12Z</dcterms:modified>
</cp:coreProperties>
</file>