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82" r:id="rId4"/>
    <p:sldId id="283" r:id="rId5"/>
    <p:sldId id="272" r:id="rId6"/>
    <p:sldId id="273" r:id="rId7"/>
    <p:sldId id="271" r:id="rId8"/>
    <p:sldId id="275" r:id="rId9"/>
    <p:sldId id="284" r:id="rId10"/>
    <p:sldId id="285" r:id="rId11"/>
    <p:sldId id="286" r:id="rId12"/>
    <p:sldId id="276" r:id="rId13"/>
    <p:sldId id="277" r:id="rId14"/>
    <p:sldId id="278" r:id="rId15"/>
    <p:sldId id="287" r:id="rId16"/>
    <p:sldId id="288" r:id="rId17"/>
    <p:sldId id="289" r:id="rId18"/>
    <p:sldId id="290" r:id="rId19"/>
    <p:sldId id="27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4660"/>
  </p:normalViewPr>
  <p:slideViewPr>
    <p:cSldViewPr snapToGrid="0">
      <p:cViewPr>
        <p:scale>
          <a:sx n="75" d="100"/>
          <a:sy n="75" d="100"/>
        </p:scale>
        <p:origin x="-102" y="-9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D72A-B230-4A9C-87D6-32FC4682D0C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08D5-6DBC-45CB-99C4-80C2F5D9C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4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D72A-B230-4A9C-87D6-32FC4682D0C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08D5-6DBC-45CB-99C4-80C2F5D9C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18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D72A-B230-4A9C-87D6-32FC4682D0C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08D5-6DBC-45CB-99C4-80C2F5D9C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42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D72A-B230-4A9C-87D6-32FC4682D0C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08D5-6DBC-45CB-99C4-80C2F5D9C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76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D72A-B230-4A9C-87D6-32FC4682D0C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08D5-6DBC-45CB-99C4-80C2F5D9C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60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D72A-B230-4A9C-87D6-32FC4682D0C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08D5-6DBC-45CB-99C4-80C2F5D9C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30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D72A-B230-4A9C-87D6-32FC4682D0C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08D5-6DBC-45CB-99C4-80C2F5D9C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909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D72A-B230-4A9C-87D6-32FC4682D0C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08D5-6DBC-45CB-99C4-80C2F5D9C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834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D72A-B230-4A9C-87D6-32FC4682D0C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08D5-6DBC-45CB-99C4-80C2F5D9C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94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D72A-B230-4A9C-87D6-32FC4682D0C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08D5-6DBC-45CB-99C4-80C2F5D9C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334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D72A-B230-4A9C-87D6-32FC4682D0C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08D5-6DBC-45CB-99C4-80C2F5D9C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79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8D72A-B230-4A9C-87D6-32FC4682D0C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08D5-6DBC-45CB-99C4-80C2F5D9C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84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7795"/>
            <a:ext cx="7772400" cy="3032167"/>
          </a:xfrm>
        </p:spPr>
        <p:txBody>
          <a:bodyPr>
            <a:normAutofit/>
          </a:bodyPr>
          <a:lstStyle/>
          <a:p>
            <a:r>
              <a:rPr lang="ru-RU" sz="4400" b="1" dirty="0"/>
              <a:t>Регламент организации и проведения итогового устного собеседования по русскому языку в 9 классе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60890" y="4929131"/>
            <a:ext cx="6858000" cy="165576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Организационные аспекты апробации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79151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Подготовка к 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07524"/>
            <a:ext cx="7886700" cy="466943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За сутки</a:t>
            </a:r>
          </a:p>
          <a:p>
            <a:r>
              <a:rPr lang="ru-RU" dirty="0" smtClean="0"/>
              <a:t>определение аудиторий - отв. орг.</a:t>
            </a:r>
          </a:p>
          <a:p>
            <a:r>
              <a:rPr lang="ru-RU" dirty="0" smtClean="0"/>
              <a:t>Распределение </a:t>
            </a:r>
            <a:r>
              <a:rPr lang="ru-RU" dirty="0" err="1" smtClean="0"/>
              <a:t>участн</a:t>
            </a:r>
            <a:r>
              <a:rPr lang="ru-RU" dirty="0" smtClean="0"/>
              <a:t>. И работников По аудитор. – </a:t>
            </a:r>
            <a:r>
              <a:rPr lang="ru-RU" dirty="0" err="1" smtClean="0"/>
              <a:t>отв</a:t>
            </a:r>
            <a:r>
              <a:rPr lang="ru-RU" dirty="0" smtClean="0"/>
              <a:t> орг.</a:t>
            </a:r>
          </a:p>
          <a:p>
            <a:r>
              <a:rPr lang="ru-RU" dirty="0" smtClean="0"/>
              <a:t>АРМы (средства записи ответов), тестовая запись – </a:t>
            </a:r>
            <a:r>
              <a:rPr lang="ru-RU" dirty="0" err="1" smtClean="0"/>
              <a:t>тех.спец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рабочее место </a:t>
            </a:r>
            <a:r>
              <a:rPr lang="ru-RU" dirty="0" err="1" smtClean="0"/>
              <a:t>отв.орг</a:t>
            </a:r>
            <a:r>
              <a:rPr lang="ru-RU" dirty="0" smtClean="0"/>
              <a:t>. (Интернет, принтер, бумага) – тех. Спец.</a:t>
            </a:r>
          </a:p>
          <a:p>
            <a:r>
              <a:rPr lang="ru-RU" dirty="0" smtClean="0"/>
              <a:t>Установка ПО, подготовка списка, форм и протоколов – тех. Спец.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010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Проведение 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Получение материалов ИС за 30 мин.(тех. Спец. и отв. орг.)</a:t>
            </a:r>
          </a:p>
          <a:p>
            <a:r>
              <a:rPr lang="ru-RU" dirty="0" smtClean="0"/>
              <a:t>Выдача материалов экзаменатору-собеседнику, эксперту, организатору вне ауд. за 15 мин. (отв. Орг.)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6001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500062"/>
            <a:ext cx="7886700" cy="49900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Процедура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202267"/>
            <a:ext cx="7886700" cy="497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Организатор вне аудитории приглашает участника</a:t>
            </a:r>
          </a:p>
          <a:p>
            <a:pPr marL="0" indent="0">
              <a:buNone/>
            </a:pPr>
            <a:r>
              <a:rPr lang="ru-RU" b="1" dirty="0" smtClean="0"/>
              <a:t>В аудитории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Участник перед ответом на вопросы называет ФИО и № вопроса и варианта при ответе.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Экзаменатор-собеседник </a:t>
            </a:r>
            <a:r>
              <a:rPr lang="ru-RU" sz="2400" dirty="0"/>
              <a:t>задает вопросы и заполняет ведомость учета проведения ИС в аудитории (время начала и окончания собеседования</a:t>
            </a:r>
            <a:r>
              <a:rPr lang="ru-RU" sz="2400" dirty="0" smtClean="0"/>
              <a:t>).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400" dirty="0"/>
              <a:t>Ведение поточной аудиозаписи.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Эксперт </a:t>
            </a:r>
            <a:r>
              <a:rPr lang="ru-RU" sz="2400" dirty="0"/>
              <a:t>оценивает участника и заносит результаты в протоколы эксперта для оценивания ответов участников ИС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>Организатор провожает </a:t>
            </a:r>
            <a:r>
              <a:rPr lang="ru-RU" b="1" dirty="0" smtClean="0"/>
              <a:t>участника. Приглашает </a:t>
            </a:r>
            <a:r>
              <a:rPr lang="ru-RU" b="1" dirty="0"/>
              <a:t>другого участника.</a:t>
            </a:r>
          </a:p>
        </p:txBody>
      </p:sp>
    </p:spTree>
    <p:extLst>
      <p:ext uri="{BB962C8B-B14F-4D97-AF65-F5344CB8AC3E}">
        <p14:creationId xmlns:p14="http://schemas.microsoft.com/office/powerpoint/2010/main" val="2772129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9000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Завершение ИС в аудитории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939800"/>
            <a:ext cx="7886700" cy="5237163"/>
          </a:xfrm>
        </p:spPr>
        <p:txBody>
          <a:bodyPr>
            <a:normAutofit lnSpcReduction="10000"/>
          </a:bodyPr>
          <a:lstStyle/>
          <a:p>
            <a:pPr marL="0" indent="-1404000">
              <a:buNone/>
            </a:pPr>
            <a:r>
              <a:rPr lang="ru-RU" b="1" dirty="0"/>
              <a:t>Эксперт </a:t>
            </a:r>
            <a:r>
              <a:rPr lang="ru-RU" sz="2000" dirty="0"/>
              <a:t>упаковывает протоколы для оценивания ответов участников ИС в доставочный конверт и передает его экзаменатору-собеседнику </a:t>
            </a:r>
            <a:r>
              <a:rPr lang="ru-RU" sz="2000" dirty="0" smtClean="0"/>
              <a:t>.</a:t>
            </a:r>
          </a:p>
          <a:p>
            <a:pPr marL="0" indent="-1404000">
              <a:buNone/>
            </a:pPr>
            <a:endParaRPr lang="ru-RU" sz="2000" dirty="0"/>
          </a:p>
          <a:p>
            <a:pPr marL="0" indent="-1404000">
              <a:buNone/>
            </a:pPr>
            <a:r>
              <a:rPr lang="ru-RU" b="1" dirty="0"/>
              <a:t>Экзаменатор-собеседник </a:t>
            </a:r>
            <a:r>
              <a:rPr lang="ru-RU" sz="2000" dirty="0" smtClean="0"/>
              <a:t>собирает </a:t>
            </a:r>
            <a:r>
              <a:rPr lang="ru-RU" sz="2000" dirty="0"/>
              <a:t>все материалы, использовавшиеся для проведения ИС, а также конверт с протоколами  для оценивания ответов участников ИС и передает ответственному организатору ОО в </a:t>
            </a:r>
            <a:r>
              <a:rPr lang="ru-RU" sz="2000" dirty="0" smtClean="0"/>
              <a:t>штабе</a:t>
            </a:r>
          </a:p>
          <a:p>
            <a:pPr marL="0" indent="-1404000">
              <a:buNone/>
            </a:pPr>
            <a:endParaRPr lang="ru-RU" sz="2000" dirty="0"/>
          </a:p>
          <a:p>
            <a:pPr marL="0" indent="-1404000">
              <a:buNone/>
            </a:pPr>
            <a:r>
              <a:rPr lang="ru-RU" b="1" dirty="0" smtClean="0"/>
              <a:t>Технический </a:t>
            </a:r>
            <a:r>
              <a:rPr lang="ru-RU" b="1" dirty="0"/>
              <a:t>специалист </a:t>
            </a:r>
            <a:endParaRPr lang="ru-RU" b="1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сохраняет </a:t>
            </a:r>
            <a:r>
              <a:rPr lang="ru-RU" sz="2000" dirty="0"/>
              <a:t>на </a:t>
            </a:r>
            <a:r>
              <a:rPr lang="ru-RU" sz="2000" dirty="0" err="1"/>
              <a:t>флеш</a:t>
            </a:r>
            <a:r>
              <a:rPr lang="ru-RU" sz="2000" dirty="0"/>
              <a:t> –накопитель  аудиозапись  ИС и передает ее ответственному организатору ОО</a:t>
            </a:r>
            <a:r>
              <a:rPr lang="ru-RU" sz="2000" dirty="0" smtClean="0"/>
              <a:t>;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переносит </a:t>
            </a:r>
            <a:r>
              <a:rPr lang="ru-RU" sz="2000" dirty="0"/>
              <a:t>результаты ИС из протоколов экспертов для оценивания ответов участников ИС в специализированную форму для внесения информации из протоколов оценивания ИС</a:t>
            </a:r>
          </a:p>
        </p:txBody>
      </p:sp>
    </p:spTree>
    <p:extLst>
      <p:ext uri="{BB962C8B-B14F-4D97-AF65-F5344CB8AC3E}">
        <p14:creationId xmlns:p14="http://schemas.microsoft.com/office/powerpoint/2010/main" val="2719834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5614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Завершение ИС в </a:t>
            </a:r>
            <a:r>
              <a:rPr lang="ru-RU" b="1" dirty="0" smtClean="0"/>
              <a:t>штабе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1" y="821267"/>
            <a:ext cx="8644466" cy="5355696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Ответственный </a:t>
            </a:r>
            <a:r>
              <a:rPr lang="ru-RU" b="1" dirty="0"/>
              <a:t>организатор ОО передает в </a:t>
            </a:r>
            <a:r>
              <a:rPr lang="ru-RU" b="1" dirty="0" smtClean="0"/>
              <a:t>РЦОИ</a:t>
            </a:r>
          </a:p>
          <a:p>
            <a:pPr marL="0" indent="0">
              <a:buNone/>
            </a:pPr>
            <a:r>
              <a:rPr lang="ru-RU" sz="2000" b="1" dirty="0"/>
              <a:t>На электронном носителе или по защищенному </a:t>
            </a:r>
            <a:r>
              <a:rPr lang="ru-RU" sz="2000" b="1" dirty="0" smtClean="0"/>
              <a:t>каналу </a:t>
            </a:r>
            <a:r>
              <a:rPr lang="ru-RU" sz="2000" b="1" dirty="0"/>
              <a:t>связи: </a:t>
            </a:r>
            <a:endParaRPr lang="ru-RU" sz="2000" b="1" dirty="0" smtClean="0"/>
          </a:p>
          <a:p>
            <a:r>
              <a:rPr lang="ru-RU" sz="2000" dirty="0"/>
              <a:t>специализированную форму для внесения информации из протоколов оценивания ИС; </a:t>
            </a:r>
            <a:endParaRPr lang="ru-RU" sz="2000" dirty="0" smtClean="0"/>
          </a:p>
          <a:p>
            <a:r>
              <a:rPr lang="ru-RU" sz="2000" dirty="0" smtClean="0"/>
              <a:t>аудиозаписи </a:t>
            </a:r>
            <a:r>
              <a:rPr lang="ru-RU" sz="2000" dirty="0"/>
              <a:t>ответов участников ИС; </a:t>
            </a:r>
            <a:endParaRPr lang="ru-RU" sz="2000" dirty="0" smtClean="0"/>
          </a:p>
          <a:p>
            <a:r>
              <a:rPr lang="ru-RU" sz="2000" dirty="0" smtClean="0"/>
              <a:t>журналы </a:t>
            </a:r>
            <a:r>
              <a:rPr lang="ru-RU" sz="2000" dirty="0"/>
              <a:t>проведения опытной эксплуатации</a:t>
            </a:r>
            <a:r>
              <a:rPr lang="ru-RU" sz="2000" b="1" dirty="0"/>
              <a:t>. </a:t>
            </a:r>
            <a:endParaRPr lang="ru-RU" sz="2000" b="1" dirty="0" smtClean="0"/>
          </a:p>
          <a:p>
            <a:endParaRPr lang="ru-RU" sz="2000" b="1" dirty="0"/>
          </a:p>
          <a:p>
            <a:pPr marL="0" indent="0">
              <a:buNone/>
            </a:pPr>
            <a:r>
              <a:rPr lang="ru-RU" sz="2000" b="1" dirty="0"/>
              <a:t>На бумажных носителях</a:t>
            </a:r>
            <a:r>
              <a:rPr lang="ru-RU" sz="2000" b="1" dirty="0" smtClean="0"/>
              <a:t>:</a:t>
            </a:r>
          </a:p>
          <a:p>
            <a:r>
              <a:rPr lang="ru-RU" sz="2000" dirty="0" smtClean="0"/>
              <a:t>ведомости </a:t>
            </a:r>
            <a:r>
              <a:rPr lang="ru-RU" sz="2000" dirty="0"/>
              <a:t>учета проведения ИС в аудиториях; </a:t>
            </a:r>
          </a:p>
          <a:p>
            <a:r>
              <a:rPr lang="ru-RU" sz="2000" dirty="0" smtClean="0"/>
              <a:t>протоколы </a:t>
            </a:r>
            <a:r>
              <a:rPr lang="ru-RU" sz="2000" dirty="0"/>
              <a:t>экспертов для оценивания ответов участников ИС; </a:t>
            </a:r>
            <a:endParaRPr lang="ru-RU" sz="2000" dirty="0" smtClean="0"/>
          </a:p>
          <a:p>
            <a:r>
              <a:rPr lang="ru-RU" sz="2000" dirty="0" smtClean="0"/>
              <a:t>журналы </a:t>
            </a:r>
            <a:r>
              <a:rPr lang="ru-RU" sz="2000" dirty="0"/>
              <a:t>проведения опытной </a:t>
            </a:r>
            <a:r>
              <a:rPr lang="ru-RU" sz="2000" dirty="0" smtClean="0"/>
              <a:t>эксплуатации.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25340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200" y="139700"/>
            <a:ext cx="8798215" cy="603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175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008" y="225888"/>
            <a:ext cx="8699492" cy="6428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412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000" y="-228600"/>
            <a:ext cx="8613346" cy="7073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698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200" y="365126"/>
            <a:ext cx="8685661" cy="617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720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/>
              <a:t>СПАСИБО ЗА ВНИМАНИЕ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416187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График проведения 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Дата проведения процедуры </a:t>
            </a:r>
            <a:r>
              <a:rPr lang="ru-RU" dirty="0" smtClean="0"/>
              <a:t>ИС: 14-16 февраля 2018 </a:t>
            </a:r>
            <a:r>
              <a:rPr lang="ru-RU" dirty="0"/>
              <a:t>года. </a:t>
            </a:r>
          </a:p>
          <a:p>
            <a:r>
              <a:rPr lang="ru-RU" dirty="0"/>
              <a:t>Время </a:t>
            </a:r>
            <a:r>
              <a:rPr lang="ru-RU" dirty="0" smtClean="0"/>
              <a:t>проведения </a:t>
            </a:r>
            <a:r>
              <a:rPr lang="ru-RU" dirty="0"/>
              <a:t>процедуры итогового собеседования: </a:t>
            </a:r>
            <a:r>
              <a:rPr lang="ru-RU" dirty="0" smtClean="0"/>
              <a:t>с 9:00</a:t>
            </a:r>
            <a:r>
              <a:rPr lang="ru-RU" dirty="0"/>
              <a:t> </a:t>
            </a:r>
            <a:r>
              <a:rPr lang="ru-RU" dirty="0" smtClean="0"/>
              <a:t>до 14.00 час.</a:t>
            </a:r>
          </a:p>
          <a:p>
            <a:r>
              <a:rPr lang="ru-RU" dirty="0" smtClean="0"/>
              <a:t>Время выполнения ИС для каждого участника: 15 мин (+ 30 для ОВЗ)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641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285750"/>
            <a:ext cx="8643938" cy="5000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Организационные модели оценивания</a:t>
            </a:r>
            <a:endParaRPr lang="ru-RU" dirty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142875" y="1143000"/>
            <a:ext cx="2857500" cy="5429250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u="sng" smtClean="0"/>
              <a:t>1 модель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715125" y="1357313"/>
            <a:ext cx="2614613" cy="45259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200" dirty="0">
              <a:latin typeface="+mn-lt"/>
              <a:cs typeface="+mn-cs"/>
            </a:endParaRPr>
          </a:p>
        </p:txBody>
      </p:sp>
      <p:pic>
        <p:nvPicPr>
          <p:cNvPr id="10245" name="Picture 2" descr="http://gym1558sv.mskobr.ru/images/647021_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071688"/>
            <a:ext cx="1493838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Прямоугольник 7"/>
          <p:cNvSpPr>
            <a:spLocks noChangeArrowheads="1"/>
          </p:cNvSpPr>
          <p:nvPr/>
        </p:nvSpPr>
        <p:spPr bwMode="auto">
          <a:xfrm>
            <a:off x="214313" y="3786188"/>
            <a:ext cx="27146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/>
              <a:t>Оценка экспертом в процессе ответа. </a:t>
            </a:r>
          </a:p>
          <a:p>
            <a:r>
              <a:rPr lang="ru-RU" altLang="ru-RU"/>
              <a:t>При необходимости ответов отдельных участников повторно прослушиваются и оцениваются.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3286125" y="1143000"/>
            <a:ext cx="2786063" cy="55721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u="sng" dirty="0">
                <a:latin typeface="+mn-lt"/>
                <a:cs typeface="+mn-cs"/>
              </a:rPr>
              <a:t>2 модель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dirty="0">
              <a:latin typeface="+mn-lt"/>
              <a:cs typeface="+mn-cs"/>
            </a:endParaRPr>
          </a:p>
        </p:txBody>
      </p:sp>
      <p:sp>
        <p:nvSpPr>
          <p:cNvPr id="10248" name="AutoShape 4" descr="https://www.wikihow.com/images_en/thumb/9/9d/Evaluate-Teamwork-in-a-Business-Step-10.jpg/v4-728px-Evaluate-Teamwork-in-a-Business-Step-1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10249" name="AutoShape 6" descr="https://novikova-lends5-ulybka.edumsko.ru/uploads/3000/7465/persona/folders/0_9dfc3_b0eeea4d_XL.png?147522864560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10250" name="Прямоугольник 12"/>
          <p:cNvSpPr>
            <a:spLocks noChangeArrowheads="1"/>
          </p:cNvSpPr>
          <p:nvPr/>
        </p:nvSpPr>
        <p:spPr bwMode="auto">
          <a:xfrm>
            <a:off x="3429000" y="3786188"/>
            <a:ext cx="257175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/>
              <a:t>Оценка экспертом после окончания </a:t>
            </a:r>
          </a:p>
          <a:p>
            <a:r>
              <a:rPr lang="ru-RU" altLang="ru-RU"/>
              <a:t>собеседования. Присутствие эксперта в аудитории не требуется. </a:t>
            </a: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>
          <a:xfrm>
            <a:off x="6143625" y="1143000"/>
            <a:ext cx="2857500" cy="55721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u="sng" dirty="0">
                <a:latin typeface="+mn-lt"/>
                <a:cs typeface="+mn-cs"/>
              </a:rPr>
              <a:t>3 модель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dirty="0">
              <a:latin typeface="+mn-lt"/>
              <a:cs typeface="+mn-cs"/>
            </a:endParaRPr>
          </a:p>
        </p:txBody>
      </p:sp>
      <p:sp>
        <p:nvSpPr>
          <p:cNvPr id="10252" name="Прямоугольник 14"/>
          <p:cNvSpPr>
            <a:spLocks noChangeArrowheads="1"/>
          </p:cNvSpPr>
          <p:nvPr/>
        </p:nvSpPr>
        <p:spPr bwMode="auto">
          <a:xfrm>
            <a:off x="6429375" y="3143250"/>
            <a:ext cx="2085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/>
              <a:t>смешанная модель</a:t>
            </a:r>
          </a:p>
        </p:txBody>
      </p:sp>
      <p:pic>
        <p:nvPicPr>
          <p:cNvPr id="10253" name="Picture 2" descr="http://gym1558sv.mskobr.ru/images/647021_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2071688"/>
            <a:ext cx="1493838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8" descr="http://ariadna-tver.ru/wp-content/uploads/2015/10/repetitor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2143125"/>
            <a:ext cx="849312" cy="133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5555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4080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Расчет ресурсов</a:t>
            </a:r>
            <a:endParaRPr lang="ru-RU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906463"/>
          <a:ext cx="78867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7217"/>
                <a:gridCol w="6449483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аудитория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чел (экзаменатор-собеседник+ эксперт)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компьютер с микрофоном /диктофон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 минут = 1 участник ( 4 участника – 1 час)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23533" y="2108200"/>
            <a:ext cx="3776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ИТОГО : 1 класс 28 человек = 7 часов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80825" y="2810934"/>
            <a:ext cx="3616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Организация процедуры:</a:t>
            </a:r>
            <a:endParaRPr lang="ru-RU" sz="2400" b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287868" y="3412066"/>
          <a:ext cx="8695266" cy="21166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673"/>
                <a:gridCol w="1079250"/>
                <a:gridCol w="1465213"/>
                <a:gridCol w="3648128"/>
                <a:gridCol w="1485002"/>
              </a:tblGrid>
              <a:tr h="465667">
                <a:tc rowSpan="4">
                  <a:txBody>
                    <a:bodyPr/>
                    <a:lstStyle/>
                    <a:p>
                      <a:r>
                        <a:rPr lang="ru-RU" dirty="0" smtClean="0"/>
                        <a:t>4 урока – время проведения (3,5 часов)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аудитории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 экзаменатора -  собеседника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2 эксперта</a:t>
                      </a:r>
                      <a:endParaRPr lang="ru-RU" dirty="0"/>
                    </a:p>
                  </a:txBody>
                  <a:tcPr/>
                </a:tc>
              </a:tr>
              <a:tr h="3048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класса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4 аудитории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экзаменатора -  собеседника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эксперта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класса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6 аудиторий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экзаменаторов -  собеседников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экспертов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…………….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……………………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………………………………………………………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……………………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190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984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Кадровое обеспечение ИС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939800"/>
            <a:ext cx="7886700" cy="523716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Ответственный организатор в ОО </a:t>
            </a:r>
            <a:r>
              <a:rPr lang="ru-RU" dirty="0" smtClean="0"/>
              <a:t>– директор или заместитель директора</a:t>
            </a:r>
          </a:p>
          <a:p>
            <a:pPr marL="0" indent="0">
              <a:buNone/>
            </a:pPr>
            <a:r>
              <a:rPr lang="ru-RU" b="1" dirty="0" smtClean="0"/>
              <a:t>Организатор вне аудитории </a:t>
            </a:r>
            <a:r>
              <a:rPr lang="ru-RU" dirty="0" smtClean="0"/>
              <a:t>– работник ОО</a:t>
            </a:r>
          </a:p>
          <a:p>
            <a:pPr marL="0" indent="0">
              <a:buNone/>
            </a:pPr>
            <a:r>
              <a:rPr lang="ru-RU" b="1" dirty="0" smtClean="0"/>
              <a:t>Технический специалист</a:t>
            </a:r>
            <a:r>
              <a:rPr lang="ru-RU" dirty="0" smtClean="0"/>
              <a:t> – учителя, владеющие навыками работы с ПК</a:t>
            </a:r>
          </a:p>
          <a:p>
            <a:pPr marL="0" indent="0">
              <a:buNone/>
            </a:pPr>
            <a:r>
              <a:rPr lang="ru-RU" b="1" dirty="0" smtClean="0"/>
              <a:t>Экзаменатор-собеседник – </a:t>
            </a:r>
            <a:r>
              <a:rPr lang="ru-RU" dirty="0" smtClean="0"/>
              <a:t>учитель с высшим образованием и коммуникативными навыками</a:t>
            </a:r>
          </a:p>
          <a:p>
            <a:pPr marL="0" indent="0">
              <a:buNone/>
            </a:pPr>
            <a:r>
              <a:rPr lang="ru-RU" b="1" dirty="0" smtClean="0"/>
              <a:t>Эксперт – </a:t>
            </a:r>
            <a:r>
              <a:rPr lang="ru-RU" dirty="0" smtClean="0"/>
              <a:t>учителя русского языка и литературы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097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4080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Технические ресурсы ОО</a:t>
            </a:r>
            <a:endParaRPr lang="ru-RU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620265"/>
              </p:ext>
            </p:extLst>
          </p:nvPr>
        </p:nvGraphicFramePr>
        <p:xfrm>
          <a:off x="628650" y="1244599"/>
          <a:ext cx="7886700" cy="39643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43350"/>
                <a:gridCol w="3943350"/>
              </a:tblGrid>
              <a:tr h="171429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Компьютер с подключением к сети Интернет и установленным ПО «Результаты итогового собеседования»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2000" dirty="0" smtClean="0"/>
                        <a:t>получение материалов для проведения ИС с федерального ресурса, 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2000" dirty="0" smtClean="0"/>
                        <a:t>внесение результатов ИС, 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2000" dirty="0" smtClean="0"/>
                        <a:t>взаимодействие с РЦОИ </a:t>
                      </a:r>
                      <a:endParaRPr lang="ru-RU" sz="2000" dirty="0"/>
                    </a:p>
                  </a:txBody>
                  <a:tcPr/>
                </a:tc>
              </a:tr>
              <a:tr h="75000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Принтер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распечатка материалов для проведения ИС и форм </a:t>
                      </a:r>
                      <a:endParaRPr lang="ru-RU" sz="2000" dirty="0"/>
                    </a:p>
                  </a:txBody>
                  <a:tcPr/>
                </a:tc>
              </a:tr>
              <a:tr h="75000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Компьютер + микрофон/ диктофон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запись беседы участника с экзаменатором-собеседником </a:t>
                      </a:r>
                      <a:endParaRPr lang="ru-RU" sz="2000" dirty="0"/>
                    </a:p>
                  </a:txBody>
                  <a:tcPr/>
                </a:tc>
              </a:tr>
              <a:tr h="750004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Флеш</a:t>
                      </a:r>
                      <a:r>
                        <a:rPr lang="ru-RU" sz="2000" dirty="0" smtClean="0"/>
                        <a:t>-накопитель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сбор ответов участников ИС, передача данных в РЦОИ 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6419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9000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Доставка материалов ИС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28650" y="103822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1 схема </a:t>
            </a:r>
            <a:r>
              <a:rPr lang="ru-RU" dirty="0" smtClean="0"/>
              <a:t>– портал используемый при проведении итогового сочинения</a:t>
            </a:r>
          </a:p>
          <a:p>
            <a:pPr marL="0" indent="0">
              <a:buNone/>
            </a:pPr>
            <a:r>
              <a:rPr lang="ru-RU" b="1" dirty="0" smtClean="0"/>
              <a:t>2 схема </a:t>
            </a:r>
            <a:r>
              <a:rPr lang="ru-RU" dirty="0" smtClean="0"/>
              <a:t>– личный кабинет ОО, используемый при ВПР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Доставка за </a:t>
            </a:r>
            <a:r>
              <a:rPr lang="ru-RU" b="1" dirty="0" smtClean="0"/>
              <a:t>30 минут </a:t>
            </a:r>
            <a:r>
              <a:rPr lang="ru-RU" dirty="0" smtClean="0"/>
              <a:t>по часовым поясам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3108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0694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Документы на сопровождение ИС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70965"/>
              </p:ext>
            </p:extLst>
          </p:nvPr>
        </p:nvGraphicFramePr>
        <p:xfrm>
          <a:off x="628650" y="1066800"/>
          <a:ext cx="7886700" cy="459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0683"/>
                <a:gridCol w="5806017"/>
              </a:tblGrid>
              <a:tr h="381000">
                <a:tc rowSpan="2">
                  <a:txBody>
                    <a:bodyPr/>
                    <a:lstStyle/>
                    <a:p>
                      <a:r>
                        <a:rPr lang="ru-RU" sz="2800" dirty="0" smtClean="0"/>
                        <a:t>В ОО из РЦОИ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Список участников ИС</a:t>
                      </a:r>
                      <a:endParaRPr lang="ru-RU" dirty="0"/>
                    </a:p>
                  </a:txBody>
                  <a:tcPr/>
                </a:tc>
              </a:tr>
              <a:tr h="60113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Специализированная форма для внесения информации из протоколов оценивания ИС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r>
                        <a:rPr lang="ru-RU" sz="2800" dirty="0" smtClean="0"/>
                        <a:t>В аудиторию проведения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Текст для чтения, карточки с темами беседы на выбор и планами беседы (по 2 экз.)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Карточки экзаменатора-собеседника по каждой теме беседы (по каждой теме).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Ведомость учета проведения ИС в аудитории  (1 на ауд.)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Критерии и протоколы эксперта для оценивания ответов участников ИС (на каждого участника)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Конверты для упаковки протоколов эксперта для оценивания ответов участников ИС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 штаб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Специализированная форма для внесения информации из протоколов оценивания ИС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204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Подготовка организационно-распорядительной документации 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Назначение специалистов (ответственный, технический, дежурные, экзаменатор, эксперт)</a:t>
            </a:r>
          </a:p>
          <a:p>
            <a:r>
              <a:rPr lang="ru-RU" dirty="0" smtClean="0"/>
              <a:t>Определение модели</a:t>
            </a:r>
          </a:p>
          <a:p>
            <a:r>
              <a:rPr lang="ru-RU" dirty="0" smtClean="0"/>
              <a:t>Назначение аудиторий, штаба</a:t>
            </a:r>
          </a:p>
          <a:p>
            <a:r>
              <a:rPr lang="ru-RU" dirty="0" smtClean="0"/>
              <a:t>Описать этапы подготовки и проведения, внесения и отправки результатов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82589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568</TotalTime>
  <Words>765</Words>
  <Application>Microsoft Office PowerPoint</Application>
  <PresentationFormat>Экран (4:3)</PresentationFormat>
  <Paragraphs>116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Регламент организации и проведения итогового устного собеседования по русскому языку в 9 классе</vt:lpstr>
      <vt:lpstr>График проведения ИС</vt:lpstr>
      <vt:lpstr>Организационные модели оценивания</vt:lpstr>
      <vt:lpstr>Расчет ресурсов</vt:lpstr>
      <vt:lpstr>Кадровое обеспечение ИС</vt:lpstr>
      <vt:lpstr>Технические ресурсы ОО</vt:lpstr>
      <vt:lpstr>Доставка материалов ИС</vt:lpstr>
      <vt:lpstr>Документы на сопровождение ИС</vt:lpstr>
      <vt:lpstr>Подготовка организационно-распорядительной документации ОО</vt:lpstr>
      <vt:lpstr>Подготовка к ИС</vt:lpstr>
      <vt:lpstr>Проведение ИС</vt:lpstr>
      <vt:lpstr>Процедура</vt:lpstr>
      <vt:lpstr>Завершение ИС в аудитории</vt:lpstr>
      <vt:lpstr>Завершение ИС в штабе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Технологические аспекты ГИА 9, 11 в 2018 г.</dc:title>
  <dc:creator>Елена Ковина</dc:creator>
  <cp:lastModifiedBy>Халтурина</cp:lastModifiedBy>
  <cp:revision>42</cp:revision>
  <dcterms:created xsi:type="dcterms:W3CDTF">2017-11-29T11:55:06Z</dcterms:created>
  <dcterms:modified xsi:type="dcterms:W3CDTF">2018-01-16T04:34:12Z</dcterms:modified>
</cp:coreProperties>
</file>